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8" r:id="rId4"/>
    <p:sldId id="289" r:id="rId5"/>
    <p:sldId id="265" r:id="rId6"/>
    <p:sldId id="264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90" r:id="rId15"/>
    <p:sldId id="274" r:id="rId16"/>
    <p:sldId id="275" r:id="rId17"/>
    <p:sldId id="292" r:id="rId18"/>
    <p:sldId id="276" r:id="rId19"/>
    <p:sldId id="291" r:id="rId20"/>
    <p:sldId id="277" r:id="rId21"/>
    <p:sldId id="293" r:id="rId22"/>
    <p:sldId id="260" r:id="rId23"/>
    <p:sldId id="281" r:id="rId24"/>
    <p:sldId id="288" r:id="rId25"/>
    <p:sldId id="285" r:id="rId26"/>
    <p:sldId id="286" r:id="rId27"/>
    <p:sldId id="287" r:id="rId28"/>
    <p:sldId id="280" r:id="rId29"/>
    <p:sldId id="262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1D1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40" autoAdjust="0"/>
    <p:restoredTop sz="74337"/>
  </p:normalViewPr>
  <p:slideViewPr>
    <p:cSldViewPr snapToGrid="0">
      <p:cViewPr>
        <p:scale>
          <a:sx n="68" d="100"/>
          <a:sy n="68" d="100"/>
        </p:scale>
        <p:origin x="-11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CF38F-FD1B-2749-A412-017BA9000FF8}" type="datetimeFigureOut">
              <a:rPr kumimoji="1" lang="ko-KR" altLang="en-US" smtClean="0"/>
              <a:t>2019. 12. 9.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46B9-C37E-8141-9317-F6AFF38F6F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392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화학약품 종합 </a:t>
            </a:r>
            <a:r>
              <a:rPr kumimoji="1" lang="ko-KR" altLang="en-US"/>
              <a:t>관리 시스템에 대한 </a:t>
            </a:r>
            <a:r>
              <a:rPr kumimoji="1" lang="en-US" altLang="ko-KR"/>
              <a:t>Software Architecture Document </a:t>
            </a:r>
            <a:r>
              <a:rPr kumimoji="1" lang="ko-KR" altLang="en-US"/>
              <a:t>발표를 맡은 정영모 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876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가장 중요한 특징은 쿼리 </a:t>
            </a:r>
            <a:r>
              <a:rPr kumimoji="1" lang="ko-KR" altLang="en-US" dirty="0" err="1"/>
              <a:t>메소드라는</a:t>
            </a:r>
            <a:r>
              <a:rPr kumimoji="1" lang="ko-KR" altLang="en-US" dirty="0"/>
              <a:t> 것인데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정해진 규칙에 따라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정의만 해 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 쿼리를 작성하지 않고도 질의를 수행 할 수 있다는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60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예를 들어 </a:t>
            </a:r>
            <a:r>
              <a:rPr kumimoji="1" lang="en-US" altLang="ko-KR" dirty="0" err="1"/>
              <a:t>findByEmail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 속성의 값 중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들어오는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의 값에 해당하는 </a:t>
            </a:r>
            <a:r>
              <a:rPr kumimoji="1" lang="ko-KR" altLang="en-US" dirty="0" err="1"/>
              <a:t>튜플을</a:t>
            </a:r>
            <a:r>
              <a:rPr kumimoji="1" lang="ko-KR" altLang="en-US" dirty="0"/>
              <a:t> 찾아서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클래스의 인스턴스로 </a:t>
            </a:r>
            <a:r>
              <a:rPr kumimoji="1" lang="ko-KR" altLang="en-US" dirty="0" err="1"/>
              <a:t>리턴해주는</a:t>
            </a:r>
            <a:r>
              <a:rPr kumimoji="1" lang="ko-KR" altLang="en-US" dirty="0"/>
              <a:t> 기능을 수행해 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07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간략히 설명드릴 내용은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GUI</a:t>
            </a:r>
            <a:r>
              <a:rPr kumimoji="1" lang="ko-KR" altLang="en-US" dirty="0"/>
              <a:t>와 폼 등이 있는 </a:t>
            </a:r>
            <a:r>
              <a:rPr kumimoji="1" lang="ko-KR" altLang="en-US" dirty="0" err="1"/>
              <a:t>프론트엔드단과</a:t>
            </a:r>
            <a:r>
              <a:rPr kumimoji="1" lang="ko-KR" altLang="en-US" dirty="0"/>
              <a:t> 데이터 조작을 하는 </a:t>
            </a:r>
            <a:r>
              <a:rPr kumimoji="1" lang="ko-KR" altLang="en-US" dirty="0" err="1"/>
              <a:t>백엔드단이</a:t>
            </a:r>
            <a:r>
              <a:rPr kumimoji="1" lang="ko-KR" altLang="en-US" dirty="0"/>
              <a:t> 서로 이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형식으로 통신을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또 </a:t>
            </a:r>
            <a:r>
              <a:rPr kumimoji="1" lang="en-US" altLang="ko-KR" dirty="0"/>
              <a:t>Spring boot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을 클래스의 인스턴스로 자동 매핑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640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read, create</a:t>
            </a:r>
            <a:r>
              <a:rPr kumimoji="1" lang="ko-KR" altLang="en-US" dirty="0"/>
              <a:t> 연산에 대한 시퀀스 다이어그램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유저가 자신이 추가한 약품 목록을 읽어오는 기능과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새로운 약품 하나를 추가하는 기능을 바탕으로 템플릿을 작성하였습니다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2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화학 약품 리스트 불러오기에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52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받아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/>
              <a:t>요청을 보내줍니다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308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98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102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화학 약품 추가하기에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555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와 함께 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name, place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 err="1"/>
              <a:t>요쳥을</a:t>
            </a:r>
            <a:r>
              <a:rPr kumimoji="1" lang="ko-KR" altLang="en-US" dirty="0"/>
              <a:t> 보내주게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200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이번 발표는 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2.~</a:t>
            </a:r>
            <a:r>
              <a:rPr kumimoji="1" lang="ko-KR" altLang="en-US" dirty="0"/>
              <a:t> </a:t>
            </a:r>
            <a:r>
              <a:rPr kumimoji="1" lang="en-US" altLang="ko-KR" dirty="0"/>
              <a:t>3.~</a:t>
            </a:r>
            <a:r>
              <a:rPr kumimoji="1" lang="ko-KR" altLang="en-US" dirty="0"/>
              <a:t> 내용의 순으로 발표하도록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93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입력으로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userID</a:t>
            </a:r>
            <a:r>
              <a:rPr kumimoji="1" lang="en-US" altLang="ko-KR" dirty="0"/>
              <a:t>,  JSON</a:t>
            </a:r>
            <a:r>
              <a:rPr kumimoji="1" lang="ko-KR" altLang="en-US" dirty="0"/>
              <a:t> 형태의 화학 약품 정보가 자동으로 </a:t>
            </a:r>
            <a:r>
              <a:rPr kumimoji="1" lang="ko-KR" altLang="en-US" dirty="0" err="1"/>
              <a:t>매핑된</a:t>
            </a:r>
            <a:r>
              <a:rPr kumimoji="1" lang="en-US" altLang="ko-KR" dirty="0"/>
              <a:t> Chemical </a:t>
            </a:r>
            <a:r>
              <a:rPr kumimoji="1" lang="ko-KR" altLang="en-US" dirty="0"/>
              <a:t>인스턴스가 들어오게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클래스의 현재 시간을 등록 해주는 </a:t>
            </a:r>
            <a:r>
              <a:rPr kumimoji="1" lang="en-US" altLang="ko-KR" dirty="0" err="1"/>
              <a:t>setPresentTime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현재 시간을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인스턴스 변수에 저장 해 두고 </a:t>
            </a:r>
            <a:endParaRPr kumimoji="1" lang="en-US" altLang="ko-KR" dirty="0"/>
          </a:p>
          <a:p>
            <a:r>
              <a:rPr kumimoji="1" lang="en-US" altLang="ko-KR" dirty="0" err="1"/>
              <a:t>chemicalRepository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save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약품을 저장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리턴되는</a:t>
            </a:r>
            <a:r>
              <a:rPr kumimoji="1" lang="ko-KR" altLang="en-US" dirty="0"/>
              <a:t> 인스턴스에는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자동으로 생성된 식별자가 들어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그 다음엔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유저를 찾아주며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유저의 </a:t>
            </a:r>
            <a:r>
              <a:rPr kumimoji="1" lang="en-US" altLang="ko-KR" dirty="0" err="1"/>
              <a:t>ChemicalList</a:t>
            </a:r>
            <a:r>
              <a:rPr kumimoji="1" lang="ko-KR" altLang="en-US" dirty="0"/>
              <a:t>에 위에서 저장 한 </a:t>
            </a:r>
            <a:r>
              <a:rPr kumimoji="1" lang="en-US" altLang="ko-KR" dirty="0" err="1"/>
              <a:t>savedChemical</a:t>
            </a:r>
            <a:r>
              <a:rPr kumimoji="1" lang="ko-KR" altLang="en-US" dirty="0"/>
              <a:t>을 추가 해 준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save </a:t>
            </a:r>
            <a:r>
              <a:rPr kumimoji="1" lang="ko-KR" altLang="en-US" dirty="0"/>
              <a:t>해 주면</a:t>
            </a:r>
            <a:endParaRPr kumimoji="1" lang="en-US" altLang="ko-KR" dirty="0"/>
          </a:p>
          <a:p>
            <a:r>
              <a:rPr kumimoji="1" lang="ko-KR" altLang="en-US" dirty="0"/>
              <a:t>연관관계 또한 저장되게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추가하는 기능 이므로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리턴값은</a:t>
            </a:r>
            <a:r>
              <a:rPr kumimoji="1" lang="ko-KR" altLang="en-US" dirty="0"/>
              <a:t>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233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09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클래스 디자인에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5164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전체적인 클래스 다이어그램입니다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이중 설명을 위해 기능상의 의미가 있는 세 부분으로 나누어서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각 클래스 별로 특징적인 </a:t>
            </a:r>
            <a:r>
              <a:rPr kumimoji="1" lang="ko-KR" altLang="en-US" dirty="0" err="1"/>
              <a:t>어트리뷰트들을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54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회원의 정보가 담길 </a:t>
            </a:r>
            <a:r>
              <a:rPr kumimoji="1" lang="en-US" altLang="ko-KR" dirty="0"/>
              <a:t>user, </a:t>
            </a:r>
            <a:r>
              <a:rPr kumimoji="1" lang="ko-KR" altLang="en-US" dirty="0"/>
              <a:t>랩 </a:t>
            </a:r>
            <a:r>
              <a:rPr kumimoji="1" lang="en-US" altLang="ko-KR" dirty="0"/>
              <a:t>lab, </a:t>
            </a:r>
            <a:r>
              <a:rPr kumimoji="1" lang="ko-KR" altLang="en-US" dirty="0"/>
              <a:t>랩에서 사용되는 </a:t>
            </a:r>
            <a:r>
              <a:rPr kumimoji="1" lang="ko-KR" altLang="en-US" dirty="0" err="1"/>
              <a:t>실험기구들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apparatus, </a:t>
            </a:r>
            <a:r>
              <a:rPr kumimoji="1" lang="ko-KR" altLang="en-US" dirty="0"/>
              <a:t>그리고 실험기구들의 예약 정보인 </a:t>
            </a:r>
            <a:r>
              <a:rPr kumimoji="1" lang="en-US" altLang="ko-KR" dirty="0"/>
              <a:t>schedule 4</a:t>
            </a:r>
            <a:r>
              <a:rPr kumimoji="1" lang="ko-KR" altLang="en-US" dirty="0"/>
              <a:t>가지의 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가입일에</a:t>
            </a:r>
            <a:r>
              <a:rPr kumimoji="1" lang="ko-KR" altLang="en-US" dirty="0"/>
              <a:t> 따라 약품 노출 기간이 다르고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노출 기간에 따라 발생되는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알림이 다르기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labEnrollDate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 여러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들이 소속 될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가입 시에 비밀번호를 확인 한 후에 가입할 수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생성 시에 비밀번호를 설정합니다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password 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lab</a:t>
            </a:r>
            <a:r>
              <a:rPr kumimoji="1" lang="ko-KR" altLang="en-US" dirty="0"/>
              <a:t>은 첫 </a:t>
            </a:r>
            <a:r>
              <a:rPr kumimoji="1" lang="en-US" altLang="ko-KR" dirty="0"/>
              <a:t>lab </a:t>
            </a:r>
            <a:r>
              <a:rPr kumimoji="1" lang="ko-KR" altLang="en-US" dirty="0" err="1"/>
              <a:t>생성자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명 이상의 </a:t>
            </a:r>
            <a:r>
              <a:rPr kumimoji="1" lang="en-US" altLang="ko-KR" dirty="0"/>
              <a:t>user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실험기구 </a:t>
            </a:r>
            <a:r>
              <a:rPr kumimoji="1" lang="en-US" altLang="ko-KR" dirty="0"/>
              <a:t>apparatus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하나의 </a:t>
            </a:r>
            <a:r>
              <a:rPr kumimoji="1" lang="ko-KR" altLang="en-US" dirty="0" err="1"/>
              <a:t>실험기구에</a:t>
            </a:r>
            <a:r>
              <a:rPr kumimoji="1" lang="ko-KR" altLang="en-US" dirty="0"/>
              <a:t> 다른 시간의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예약이 있을 수 있으므로  </a:t>
            </a:r>
            <a:r>
              <a:rPr kumimoji="1" lang="en-US" altLang="ko-KR" dirty="0"/>
              <a:t>apparatus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schedule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750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약품이 보관 될 장소인 </a:t>
            </a:r>
            <a:r>
              <a:rPr kumimoji="1" lang="en-US" altLang="ko-KR" dirty="0"/>
              <a:t>inventory, </a:t>
            </a:r>
            <a:r>
              <a:rPr kumimoji="1" lang="ko-KR" altLang="en-US" dirty="0"/>
              <a:t>화학 약품 재고 하나를 의미하는 </a:t>
            </a:r>
            <a:r>
              <a:rPr kumimoji="1" lang="en-US" altLang="ko-KR" dirty="0"/>
              <a:t>Stock, </a:t>
            </a:r>
            <a:r>
              <a:rPr kumimoji="1" lang="ko-KR" altLang="en-US" dirty="0"/>
              <a:t>화학 약품의 특성을 의미하는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화학 약품 각 재고들은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에 속하므로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을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은 한번에 한 종류의 화학 약품을 의미하므로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보관 장소 추천에서는 약품 보관 장소들의 특성과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특성이 사용되게 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화학 약품의 특성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이와 관련 있는 보관 장소의 특성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어트리뷰트를</a:t>
            </a:r>
            <a:r>
              <a:rPr kumimoji="1" lang="ko-KR" altLang="en-US" dirty="0"/>
              <a:t> 같은 색으로 표시 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첫번째 예를 들어보자면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inventory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status, </a:t>
            </a:r>
            <a:r>
              <a:rPr kumimoji="1" lang="en-US" altLang="ko-KR" dirty="0" err="1"/>
              <a:t>meltingpoint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와 연관이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성상 </a:t>
            </a:r>
            <a:r>
              <a:rPr kumimoji="1" lang="en-US" altLang="ko-KR" dirty="0"/>
              <a:t>status</a:t>
            </a:r>
            <a:r>
              <a:rPr kumimoji="1" lang="ko-KR" altLang="en-US" dirty="0"/>
              <a:t>가 액체일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meptingpoint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 사이에 있어야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8764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종류의 </a:t>
            </a:r>
            <a:r>
              <a:rPr kumimoji="1" lang="ko-KR" altLang="en-US" dirty="0" err="1"/>
              <a:t>알람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약품의 유효기간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구매 촉구 알림과 관련이 있는 클래스들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알람은</a:t>
            </a:r>
            <a:r>
              <a:rPr kumimoji="1" lang="ko-KR" altLang="en-US" dirty="0"/>
              <a:t> 각 유저에게 각각 부여되고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어떠한 재고에서 알림이 발생했는지 출처를 알아야 하기 때문에 </a:t>
            </a:r>
            <a:endParaRPr kumimoji="1" lang="en-US" altLang="ko-KR" dirty="0"/>
          </a:p>
          <a:p>
            <a:r>
              <a:rPr kumimoji="1" lang="en-US" altLang="ko-KR" dirty="0"/>
              <a:t>User </a:t>
            </a:r>
            <a:r>
              <a:rPr kumimoji="1" lang="ko-KR" altLang="en-US" dirty="0"/>
              <a:t>클래스에서 참조해야 해야 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어떤 </a:t>
            </a:r>
            <a:r>
              <a:rPr kumimoji="1" lang="ko-KR" altLang="en-US" dirty="0" err="1"/>
              <a:t>알람인지</a:t>
            </a:r>
            <a:r>
              <a:rPr kumimoji="1" lang="ko-KR" altLang="en-US" dirty="0"/>
              <a:t> 구분하기 위해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존재하는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이라는 클래스가 필요하게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클래스를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  참조하게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클래스는 질병이 발생한 원인 재고인 </a:t>
            </a:r>
            <a:r>
              <a:rPr kumimoji="1" lang="en-US" altLang="ko-KR" dirty="0"/>
              <a:t>Stock </a:t>
            </a:r>
            <a:r>
              <a:rPr kumimoji="1" lang="ko-KR" altLang="en-US" dirty="0"/>
              <a:t>을 하나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 중 약품이 일으킬 수 있는 질병의 정보인 </a:t>
            </a:r>
            <a:r>
              <a:rPr kumimoji="1" lang="en-US" altLang="ko-KR" dirty="0"/>
              <a:t>Illness</a:t>
            </a:r>
            <a:r>
              <a:rPr kumimoji="1" lang="ko-KR" altLang="en-US" dirty="0"/>
              <a:t> 클래스에는 질병이 발생할 수 있는 약품에 노출된 기간 정보인 </a:t>
            </a:r>
            <a:r>
              <a:rPr kumimoji="1" lang="en-US" altLang="ko-KR" dirty="0"/>
              <a:t>period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36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테이블 디자인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688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디자인한 테이블의 </a:t>
            </a:r>
            <a:r>
              <a:rPr kumimoji="1" lang="en-US" altLang="ko-KR" dirty="0"/>
              <a:t>ER </a:t>
            </a:r>
            <a:r>
              <a:rPr kumimoji="1" lang="ko-KR" altLang="en-US" dirty="0"/>
              <a:t>다이어그램입니다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디자인에서 </a:t>
            </a:r>
            <a:r>
              <a:rPr kumimoji="1" lang="ko-KR" altLang="en-US" dirty="0" err="1"/>
              <a:t>클래스명과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테이블명이</a:t>
            </a:r>
            <a:r>
              <a:rPr kumimoji="1" lang="ko-KR" altLang="en-US" dirty="0"/>
              <a:t> 같고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또한 같지만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참조하는 테이블에서 </a:t>
            </a:r>
            <a:r>
              <a:rPr kumimoji="1" lang="ko-KR" altLang="en-US" dirty="0" err="1"/>
              <a:t>참조받는</a:t>
            </a:r>
            <a:r>
              <a:rPr kumimoji="1" lang="ko-KR" altLang="en-US" dirty="0"/>
              <a:t> 테이블의 </a:t>
            </a:r>
            <a:r>
              <a:rPr kumimoji="1" lang="en-US" altLang="ko-KR" dirty="0"/>
              <a:t>PK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FK</a:t>
            </a:r>
            <a:r>
              <a:rPr kumimoji="1" lang="ko-KR" altLang="en-US" dirty="0"/>
              <a:t>로 갖도록 추가 해 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테이블과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 테이블은 </a:t>
            </a:r>
            <a:r>
              <a:rPr kumimoji="1" lang="en-US" altLang="ko-KR" dirty="0"/>
              <a:t>one to many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relationship</a:t>
            </a:r>
            <a:r>
              <a:rPr kumimoji="1" lang="ko-KR" altLang="en-US" dirty="0"/>
              <a:t>을 갖고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테이블에서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FK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119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85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코딩 템플릿에 대한 가이드라인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02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저희 어플리케이션의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환경은 스프링 부트 프레임워크를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34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라는 기술을 사용하게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자바 환경에서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 테이블을 객체지향적으로 사용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그 중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있는 클래스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인터페이스가 사용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16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@Entity </a:t>
            </a:r>
            <a:r>
              <a:rPr kumimoji="1" lang="ko-KR" altLang="en-US" dirty="0" err="1"/>
              <a:t>어노테이션이</a:t>
            </a:r>
            <a:r>
              <a:rPr kumimoji="1" lang="ko-KR" altLang="en-US" dirty="0"/>
              <a:t> 붙은 클래스에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위에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붙으면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가 관리하는 클래스가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테이블과 매핑 될 클래스가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@Table</a:t>
            </a:r>
            <a:r>
              <a:rPr kumimoji="1" lang="ko-KR" altLang="en-US" dirty="0"/>
              <a:t>로 테이블 이름을 지정할 수 있고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Lombok</a:t>
            </a:r>
            <a:r>
              <a:rPr kumimoji="1" lang="ko-KR" altLang="en-US" dirty="0"/>
              <a:t>이라는 라이브러리를 사용하여 디폴트 </a:t>
            </a:r>
            <a:r>
              <a:rPr kumimoji="1" lang="ko-KR" altLang="en-US" dirty="0" err="1"/>
              <a:t>생성자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게터</a:t>
            </a:r>
            <a:r>
              <a:rPr kumimoji="1" lang="ko-KR" altLang="en-US" dirty="0"/>
              <a:t> 세터를 타이핑 없이 사용 가능할 수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클래스의 인스턴스 변수들과 일치하는 </a:t>
            </a:r>
            <a:r>
              <a:rPr kumimoji="1" lang="ko-KR" altLang="en-US" dirty="0" err="1"/>
              <a:t>어트리뷰트들로</a:t>
            </a:r>
            <a:r>
              <a:rPr kumimoji="1" lang="ko-KR" altLang="en-US" dirty="0"/>
              <a:t> 이루어진 테이블이 자동으로 생성되고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클래스의 인스턴스 하나는 테이블의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매핑되게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9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@Id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PK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예제로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본 템플릿의 예제는 하나의 멤버가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약품을 추가하게 된 상황을 예로 들어 작성한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여기 보이는</a:t>
            </a:r>
            <a:r>
              <a:rPr kumimoji="1" lang="en-US" altLang="ko-KR" dirty="0"/>
              <a:t> Chemical</a:t>
            </a:r>
            <a:r>
              <a:rPr kumimoji="1" lang="ko-KR" altLang="en-US" dirty="0"/>
              <a:t>이라는 클래스는 화학 약품을 나타내는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이라는 테이블 명을 가지고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PK, name, place, </a:t>
            </a:r>
            <a:r>
              <a:rPr kumimoji="1" lang="en-US" altLang="ko-KR" dirty="0" err="1"/>
              <a:t>putDate</a:t>
            </a:r>
            <a:r>
              <a:rPr kumimoji="1" lang="ko-KR" altLang="en-US" dirty="0"/>
              <a:t>라는 속성을 가진 테이블과 </a:t>
            </a:r>
            <a:r>
              <a:rPr kumimoji="1" lang="ko-KR" altLang="en-US" dirty="0" err="1"/>
              <a:t>매핑됩니다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01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User</a:t>
            </a:r>
            <a:r>
              <a:rPr kumimoji="1" lang="ko-KR" altLang="en-US" dirty="0"/>
              <a:t> 클래스도 앞의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클래스와 비슷하게 구성 되어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점은 </a:t>
            </a:r>
            <a:r>
              <a:rPr kumimoji="1" lang="ko-KR" altLang="en-US" dirty="0" err="1"/>
              <a:t>엔티티들간의</a:t>
            </a:r>
            <a:r>
              <a:rPr kumimoji="1" lang="ko-KR" altLang="en-US" dirty="0"/>
              <a:t> 연간 관계를 설정 해 줄 수 있다는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</a:t>
            </a:r>
            <a:r>
              <a:rPr kumimoji="1" lang="en-US" altLang="ko-KR" dirty="0" err="1"/>
              <a:t>ManyToMany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OneToMany</a:t>
            </a:r>
            <a:r>
              <a:rPr kumimoji="1" lang="ko-KR" altLang="en-US" dirty="0"/>
              <a:t> 등을 통해 </a:t>
            </a:r>
            <a:r>
              <a:rPr kumimoji="1" lang="ko-KR" altLang="en-US" dirty="0" err="1"/>
              <a:t>엔티티들의</a:t>
            </a:r>
            <a:r>
              <a:rPr kumimoji="1" lang="ko-KR" altLang="en-US" dirty="0"/>
              <a:t> 연관관계를 설정해 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/>
              <a:t>user </a:t>
            </a:r>
            <a:r>
              <a:rPr kumimoji="1" lang="ko-KR" altLang="en-US"/>
              <a:t>대</a:t>
            </a:r>
            <a:r>
              <a:rPr kumimoji="1" lang="en-US" altLang="ko-KR"/>
              <a:t> chemical</a:t>
            </a:r>
            <a:r>
              <a:rPr kumimoji="1" lang="ko-KR" altLang="en-US"/>
              <a:t>이 </a:t>
            </a:r>
            <a:r>
              <a:rPr kumimoji="1" lang="en-US" altLang="ko-KR"/>
              <a:t>OneToMany</a:t>
            </a:r>
            <a:r>
              <a:rPr kumimoji="1" lang="ko-KR" altLang="en-US"/>
              <a:t>관계이지만</a:t>
            </a:r>
            <a:r>
              <a:rPr kumimoji="1" lang="en-US" altLang="ko-KR"/>
              <a:t>,</a:t>
            </a:r>
            <a:r>
              <a:rPr kumimoji="1" lang="ko-KR" altLang="en-US"/>
              <a:t> 보통 </a:t>
            </a:r>
            <a:r>
              <a:rPr kumimoji="1" lang="en-US" altLang="ko-KR"/>
              <a:t>OneToMany</a:t>
            </a:r>
            <a:r>
              <a:rPr kumimoji="1" lang="ko-KR" altLang="en-US"/>
              <a:t>는 </a:t>
            </a:r>
            <a:r>
              <a:rPr kumimoji="1" lang="en-US" altLang="ko-KR"/>
              <a:t>many</a:t>
            </a:r>
            <a:r>
              <a:rPr kumimoji="1" lang="ko-KR" altLang="en-US"/>
              <a:t>의 입장에서 </a:t>
            </a:r>
            <a:r>
              <a:rPr kumimoji="1" lang="en-US" altLang="ko-KR"/>
              <a:t>one</a:t>
            </a:r>
            <a:r>
              <a:rPr kumimoji="1" lang="ko-KR" altLang="en-US"/>
              <a:t>을 참조하게 되지만</a:t>
            </a:r>
            <a:r>
              <a:rPr kumimoji="1" lang="en-US" altLang="ko-KR"/>
              <a:t>,</a:t>
            </a:r>
            <a:r>
              <a:rPr kumimoji="1" lang="ko-KR" altLang="en-US"/>
              <a:t> 저는 </a:t>
            </a:r>
            <a:r>
              <a:rPr kumimoji="1" lang="en-US" altLang="ko-KR"/>
              <a:t>user</a:t>
            </a:r>
            <a:r>
              <a:rPr kumimoji="1" lang="ko-KR" altLang="en-US"/>
              <a:t>가 </a:t>
            </a:r>
            <a:r>
              <a:rPr kumimoji="1" lang="en-US" altLang="ko-KR"/>
              <a:t>chemical</a:t>
            </a:r>
            <a:r>
              <a:rPr kumimoji="1" lang="ko-KR" altLang="en-US"/>
              <a:t>들을 참조하기 위해서 </a:t>
            </a:r>
            <a:r>
              <a:rPr kumimoji="1" lang="en-US" altLang="ko-KR"/>
              <a:t>ManyToMany</a:t>
            </a:r>
            <a:r>
              <a:rPr kumimoji="1" lang="ko-KR" altLang="en-US"/>
              <a:t>로 설정하였습니다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저장되어 </a:t>
            </a:r>
            <a:r>
              <a:rPr kumimoji="1" lang="ko-KR" altLang="en-US" dirty="0"/>
              <a:t>있는</a:t>
            </a:r>
            <a:r>
              <a:rPr kumimoji="1" lang="en-US" altLang="ko-KR" dirty="0"/>
              <a:t> User </a:t>
            </a:r>
            <a:r>
              <a:rPr kumimoji="1" lang="ko-KR" altLang="en-US" dirty="0" err="1"/>
              <a:t>엔티티를</a:t>
            </a:r>
            <a:r>
              <a:rPr kumimoji="1" lang="ko-KR" altLang="en-US" dirty="0"/>
              <a:t> 불러오면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자동적으로 연관된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들도 함께 따라오게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77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다음으로는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interface</a:t>
            </a:r>
            <a:r>
              <a:rPr kumimoji="1" lang="ko-KR" altLang="en-US" dirty="0"/>
              <a:t>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JPA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로의 연산은 이 인터페이스로 간편하게 수행 할 수가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엔티티마다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상속받는 하나의 인터페이스를 만들어 주면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테이블의 모든 연산은 이 인터페이스를 통해 이용하면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save, delete</a:t>
            </a:r>
            <a:r>
              <a:rPr kumimoji="1" lang="ko-KR" altLang="en-US" dirty="0"/>
              <a:t>와 같은 연산은 이미 정의된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이용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06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2542674" y="2439598"/>
            <a:ext cx="7106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Software Architecture Documentation</a:t>
            </a:r>
            <a:endParaRPr lang="ko-KR" altLang="en-US" sz="4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3638466" y="5534036"/>
            <a:ext cx="491506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강주영 김지수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문혁주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이은무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이한빈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정영모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12228" y="1450406"/>
            <a:ext cx="276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2019 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융합소프트웨어 종합설계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99863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0"/>
            <a:ext cx="5372833" cy="3581238"/>
            <a:chOff x="5245242" y="2572002"/>
            <a:chExt cx="5305605" cy="142926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415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쿼리 메소드 </a:t>
              </a:r>
              <a:r>
                <a:rPr lang="en-US" altLang="ko-KR" dirty="0"/>
                <a:t>: </a:t>
              </a:r>
              <a:r>
                <a:rPr lang="ko-KR" altLang="en-US" dirty="0"/>
                <a:t>정해진 규칙에 따라 메소드를 정의만 해 주면</a:t>
              </a:r>
              <a:r>
                <a:rPr lang="en-US" altLang="ko-KR" dirty="0"/>
                <a:t>(</a:t>
              </a:r>
              <a:r>
                <a:rPr lang="ko-KR" altLang="en-US" dirty="0"/>
                <a:t>구현 </a:t>
              </a:r>
              <a:r>
                <a:rPr lang="ko-KR" altLang="en-US" dirty="0" err="1"/>
                <a:t>안해도</a:t>
              </a:r>
              <a:r>
                <a:rPr lang="ko-KR" altLang="en-US" dirty="0"/>
                <a:t> 됨</a:t>
              </a:r>
              <a:r>
                <a:rPr lang="en-US" altLang="ko-KR" dirty="0"/>
                <a:t>) SQL </a:t>
              </a:r>
              <a:r>
                <a:rPr lang="ko-KR" altLang="en-US" dirty="0"/>
                <a:t>쿼리를 작성 하지 않고</a:t>
              </a:r>
              <a:r>
                <a:rPr lang="en-US" altLang="ko-KR" dirty="0"/>
                <a:t>, </a:t>
              </a:r>
              <a:r>
                <a:rPr lang="ko-KR" altLang="en-US" dirty="0"/>
                <a:t>코드상의 구현 없이도 질의를 수행 가능하다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예를 들어 </a:t>
              </a:r>
              <a:r>
                <a:rPr lang="en-US" altLang="ko-KR" dirty="0" err="1"/>
                <a:t>findByEmail</a:t>
              </a:r>
              <a:r>
                <a:rPr lang="ko-KR" altLang="en-US" dirty="0"/>
                <a:t>이라는 메소드를 정의 해 주면</a:t>
              </a:r>
              <a:r>
                <a:rPr lang="en-US" altLang="ko-KR" dirty="0"/>
                <a:t>, </a:t>
              </a:r>
              <a:r>
                <a:rPr lang="ko-KR" altLang="en-US" dirty="0"/>
                <a:t>테이블의 속성 중 해당 </a:t>
              </a:r>
              <a:r>
                <a:rPr lang="en-US" altLang="ko-KR" dirty="0"/>
                <a:t>email </a:t>
              </a:r>
              <a:r>
                <a:rPr lang="ko-KR" altLang="en-US" dirty="0"/>
                <a:t>값을 가지고 있는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</a:t>
              </a:r>
              <a:r>
                <a:rPr lang="ko-KR" altLang="en-US" dirty="0" err="1"/>
                <a:t>리턴해준다</a:t>
              </a: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9B783C-BA9A-4EE1-A25F-969A17CEF26A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0640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240039" y="3429000"/>
            <a:ext cx="7708759" cy="2797135"/>
            <a:chOff x="5191569" y="2572002"/>
            <a:chExt cx="5305605" cy="111633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91569" y="2604204"/>
              <a:ext cx="5305605" cy="1084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findByEmail</a:t>
              </a:r>
              <a:r>
                <a:rPr lang="en-US" altLang="ko-KR" dirty="0"/>
                <a:t>(email)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email </a:t>
              </a:r>
              <a:r>
                <a:rPr lang="ko-KR" altLang="en-US" dirty="0"/>
                <a:t>속성의 값 중 파라미터로 들어오는 </a:t>
              </a:r>
              <a:r>
                <a:rPr lang="en-US" altLang="ko-KR" dirty="0"/>
                <a:t>email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findById</a:t>
              </a:r>
              <a:r>
                <a:rPr lang="en-US" altLang="ko-KR" dirty="0"/>
                <a:t>(id)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컬럼</a:t>
              </a:r>
              <a:r>
                <a:rPr lang="en-US" altLang="ko-KR" dirty="0"/>
                <a:t>(PK)</a:t>
              </a:r>
              <a:r>
                <a:rPr lang="ko-KR" altLang="en-US" dirty="0"/>
                <a:t>의 값 중 파라미터로 들어오는 </a:t>
              </a:r>
              <a:r>
                <a:rPr lang="en-US" altLang="ko-KR" dirty="0"/>
                <a:t>id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lh3.googleusercontent.com/X_wGyplcABMPvQonScxeB4ARs8G2BtU_ST-ubUFrK6-_kDfRiNTVUz2B5ERPPaBL1-_QK28HuGFdfjsy3Nqhvjkw1ibEAIwAfuwgJXYLyYi_yZCNGMrE8z_Ib7CMlxQHwsMcVT0">
            <a:extLst>
              <a:ext uri="{FF2B5EF4-FFF2-40B4-BE49-F238E27FC236}">
                <a16:creationId xmlns:a16="http://schemas.microsoft.com/office/drawing/2014/main" id="{13DCDECE-E016-40C6-8962-3A2440FE7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 bwMode="auto">
          <a:xfrm>
            <a:off x="2672453" y="1948313"/>
            <a:ext cx="6847094" cy="11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73260-F162-4BF6-9C8F-E07F039DC97B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8001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78E47372-C604-47B2-AC2D-ABE35BB2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4" y="2359944"/>
            <a:ext cx="4062760" cy="40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JSON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192D6B-5912-4570-958E-5083121F0EB6}"/>
              </a:ext>
            </a:extLst>
          </p:cNvPr>
          <p:cNvGrpSpPr/>
          <p:nvPr/>
        </p:nvGrpSpPr>
        <p:grpSpPr>
          <a:xfrm>
            <a:off x="4778400" y="2888243"/>
            <a:ext cx="7171552" cy="2379687"/>
            <a:chOff x="5203631" y="2171892"/>
            <a:chExt cx="5336984" cy="21170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1DCA77-64D1-4A32-A3F8-E3B336A06DA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5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188BDB-B159-418E-BDC9-7A766D10723A}"/>
                </a:ext>
              </a:extLst>
            </p:cNvPr>
            <p:cNvSpPr/>
            <p:nvPr/>
          </p:nvSpPr>
          <p:spPr>
            <a:xfrm>
              <a:off x="5235010" y="2676189"/>
              <a:ext cx="5305605" cy="1505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Spring boot</a:t>
              </a:r>
              <a:r>
                <a:rPr lang="ko-KR" altLang="en-US" dirty="0"/>
                <a:t>에는 </a:t>
              </a:r>
              <a:r>
                <a:rPr lang="en-US" altLang="ko-KR" dirty="0"/>
                <a:t>JSON</a:t>
              </a:r>
              <a:r>
                <a:rPr lang="ko-KR" altLang="en-US" dirty="0"/>
                <a:t>형식으로 들어온 요청을 자동으로 클래스에 매핑 시켜주는 기능이 있다</a:t>
              </a:r>
              <a:r>
                <a:rPr lang="en-US" altLang="ko-KR" dirty="0"/>
                <a:t>.</a:t>
              </a:r>
            </a:p>
            <a:p>
              <a:pPr fontAlgn="base"/>
              <a:endParaRPr lang="ko-KR" altLang="en-US" sz="1400" dirty="0"/>
            </a:p>
            <a:p>
              <a:pPr fontAlgn="base"/>
              <a:r>
                <a:rPr lang="ko-KR" altLang="en-US" dirty="0"/>
                <a:t>따라서 </a:t>
              </a:r>
              <a:r>
                <a:rPr lang="en-US" altLang="ko-KR" dirty="0"/>
                <a:t>{ “chemical” : { “name” : “</a:t>
              </a:r>
              <a:r>
                <a:rPr lang="en-US" altLang="ko-KR" dirty="0" err="1"/>
                <a:t>chemical_name</a:t>
              </a:r>
              <a:r>
                <a:rPr lang="en-US" altLang="ko-KR" dirty="0"/>
                <a:t>”, “place” : “place_3” } } </a:t>
              </a:r>
              <a:r>
                <a:rPr lang="ko-KR" altLang="en-US" dirty="0"/>
                <a:t>과 같이 들어온 요청을 </a:t>
              </a:r>
              <a:r>
                <a:rPr lang="en-US" altLang="ko-KR" dirty="0"/>
                <a:t>Chemical </a:t>
              </a:r>
              <a:r>
                <a:rPr lang="ko-KR" altLang="en-US" dirty="0"/>
                <a:t>클래스의 인스턴스로 자동 매핑 해준다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C04EBE-DAC0-4D55-BE3F-22EDBD13E93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428895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6" name="Picture 4" descr="https://lh6.googleusercontent.com/5mc82Qfgm_HdULW39tS1FjzAyigQREt3jQ843cODR6_zau83nsEJ9QBsinfTTEqx-03uF1VSamepMmV-uWcxc5gAUzAhBoRzMeLJcAxwz_l0XcSDukbR3OQqJi7dCAMqcMPZ5lQ">
            <a:extLst>
              <a:ext uri="{FF2B5EF4-FFF2-40B4-BE49-F238E27FC236}">
                <a16:creationId xmlns:a16="http://schemas.microsoft.com/office/drawing/2014/main" id="{1D5CAB89-E59F-4E90-A8FC-05FA5B982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"/>
          <a:stretch/>
        </p:blipFill>
        <p:spPr bwMode="auto">
          <a:xfrm>
            <a:off x="4778400" y="2909850"/>
            <a:ext cx="3733800" cy="3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1F1010A-DC0F-490A-B7E7-E46B698E6CA6}"/>
              </a:ext>
            </a:extLst>
          </p:cNvPr>
          <p:cNvSpPr/>
          <p:nvPr/>
        </p:nvSpPr>
        <p:spPr>
          <a:xfrm>
            <a:off x="3693459" y="274841"/>
            <a:ext cx="8256493" cy="1857575"/>
          </a:xfrm>
          <a:prstGeom prst="wedgeRectCallout">
            <a:avLst>
              <a:gd name="adj1" fmla="val -55206"/>
              <a:gd name="adj2" fmla="val -30354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쌍으로 이루어진 데이터를 전달하기 위해 사용하는 양식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키는 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값에는 정수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실수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배열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또다른 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형식의 객체가 올 수 있다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유저의 모든 요청은 </a:t>
            </a:r>
            <a:r>
              <a:rPr lang="en-US" altLang="ko-KR" sz="1600" dirty="0">
                <a:solidFill>
                  <a:schemeClr val="tx1"/>
                </a:solidFill>
              </a:rPr>
              <a:t>JSON</a:t>
            </a:r>
            <a:r>
              <a:rPr lang="ko-KR" altLang="en-US" sz="1600" dirty="0">
                <a:solidFill>
                  <a:schemeClr val="tx1"/>
                </a:solidFill>
              </a:rPr>
              <a:t>형식으로 변환 되어 시스템에 요청되게 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{ “key” : “value”, “key2” : 3 } </a:t>
            </a:r>
            <a:r>
              <a:rPr lang="ko-KR" altLang="en-US" sz="1600" dirty="0">
                <a:solidFill>
                  <a:schemeClr val="tx1"/>
                </a:solidFill>
              </a:rPr>
              <a:t>과 같이 사용 가능</a:t>
            </a:r>
          </a:p>
        </p:txBody>
      </p:sp>
    </p:spTree>
    <p:extLst>
      <p:ext uri="{BB962C8B-B14F-4D97-AF65-F5344CB8AC3E}">
        <p14:creationId xmlns:p14="http://schemas.microsoft.com/office/powerpoint/2010/main" val="107079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149357" y="376138"/>
            <a:ext cx="48510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 (read, create)</a:t>
            </a:r>
          </a:p>
        </p:txBody>
      </p:sp>
      <p:pic>
        <p:nvPicPr>
          <p:cNvPr id="10242" name="Picture 2" descr="https://lh6.googleusercontent.com/eMsimX69qa7R2rSmodc7NnRoTgUGdk4Sq7igEcXRcgSUQdwVPFJsiyTkBcnipFq_uCGbhrlXnfScxtMpVqRU0nQFrJfvRkriKmx-oottIqQ4UqC-6UoAt80kd3Lh6E8G9EP8OJM">
            <a:extLst>
              <a:ext uri="{FF2B5EF4-FFF2-40B4-BE49-F238E27FC236}">
                <a16:creationId xmlns:a16="http://schemas.microsoft.com/office/drawing/2014/main" id="{F405C48F-1D41-4101-9371-EB15BE91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97568"/>
            <a:ext cx="9582651" cy="526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 (read)</a:t>
            </a:r>
            <a:endParaRPr lang="en-US" altLang="ko-KR" sz="2800" dirty="0"/>
          </a:p>
        </p:txBody>
      </p:sp>
      <p:pic>
        <p:nvPicPr>
          <p:cNvPr id="11268" name="Picture 4" descr="https://lh6.googleusercontent.com/nOysodQNLJAAw-BJxsCOBmBopWIWA_V7ZAg54aYwVz-jqRNHARoyjUYVZ6hVyk0FY9-X_l21K6cdKz5Wbdl4odV0gbmCICyNKHd7w60seVLYSzb2RLxvJA0AXmp8z7vddFZ4JMI">
            <a:extLst>
              <a:ext uri="{FF2B5EF4-FFF2-40B4-BE49-F238E27FC236}">
                <a16:creationId xmlns:a16="http://schemas.microsoft.com/office/drawing/2014/main" id="{ED367E31-14FA-4692-B047-9E8B262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497"/>
            <a:ext cx="12192000" cy="5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4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8AE42A5-7897-4543-A519-7FF97A6D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466850"/>
            <a:ext cx="50546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3F840-892C-0F45-99A9-4762DC4DCC9C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Boundary class (read)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24100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134423" y="4029623"/>
            <a:ext cx="7708759" cy="2317470"/>
            <a:chOff x="5189668" y="2668603"/>
            <a:chExt cx="5305605" cy="9249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89668" y="2712046"/>
              <a:ext cx="5305605" cy="881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ym typeface="Wingdings" panose="05000000000000000000" pitchFamily="2" charset="2"/>
                </a:rPr>
                <a:t> </a:t>
              </a:r>
              <a:r>
                <a:rPr lang="ko-KR" altLang="en-US" dirty="0"/>
                <a:t>입력 </a:t>
              </a:r>
              <a:r>
                <a:rPr lang="en-US" altLang="ko-KR" dirty="0"/>
                <a:t>: </a:t>
              </a:r>
              <a:r>
                <a:rPr lang="ko-KR" altLang="en-US" dirty="0"/>
                <a:t>해당 유저의 </a:t>
              </a:r>
              <a:r>
                <a:rPr lang="en-US" altLang="ko-KR" dirty="0"/>
                <a:t>id(</a:t>
              </a:r>
              <a:r>
                <a:rPr lang="en-US" altLang="ko-KR" dirty="0" err="1"/>
                <a:t>userID</a:t>
              </a:r>
              <a:r>
                <a:rPr lang="en-US" altLang="ko-KR" dirty="0"/>
                <a:t>)</a:t>
              </a: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호출해 해당 유저의</a:t>
              </a:r>
              <a:r>
                <a:rPr lang="en-US" altLang="ko-KR" sz="1600" dirty="0"/>
                <a:t>(id) User </a:t>
              </a:r>
              <a:r>
                <a:rPr lang="ko-KR" altLang="en-US" sz="1600" dirty="0"/>
                <a:t>클래스 인스턴스를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user </a:t>
              </a:r>
              <a:r>
                <a:rPr lang="ko-KR" altLang="en-US" sz="1600" dirty="0"/>
                <a:t>인스턴스 안에는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라는 속성으로 유저가 추가한 모든 화학약품들의 리스트가 존재한다</a:t>
              </a:r>
              <a:r>
                <a:rPr lang="en-US" altLang="ko-KR" sz="1600" dirty="0"/>
                <a:t>. (Chemical </a:t>
              </a:r>
              <a:r>
                <a:rPr lang="ko-KR" altLang="en-US" sz="1600" dirty="0"/>
                <a:t>클래스의 리스트</a:t>
              </a:r>
              <a:r>
                <a:rPr lang="en-US" altLang="ko-KR" sz="1600" dirty="0"/>
                <a:t>)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getter</a:t>
              </a:r>
              <a:r>
                <a:rPr lang="ko-KR" altLang="en-US" sz="1600" dirty="0"/>
                <a:t>를 통해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를 요청의 결과로 돌려준다</a:t>
              </a:r>
              <a:r>
                <a:rPr lang="en-US" altLang="ko-KR" sz="1600" dirty="0"/>
                <a:t>. (JSON</a:t>
              </a:r>
              <a:r>
                <a:rPr lang="ko-KR" altLang="en-US" sz="1600" dirty="0"/>
                <a:t>형식으로</a:t>
              </a:r>
              <a:r>
                <a:rPr lang="en-US" altLang="ko-KR" sz="1600" dirty="0"/>
                <a:t>)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97" y="2668603"/>
              <a:ext cx="527117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 descr="https://lh3.googleusercontent.com/Y3XIrbf-8t6UFQhfIOOL0HmuEtGEuFIHBqomGJvwk21nNhNia_OZgCb78YA2y-USikMATTum3qS4W1er3-2s0qV-Q5cO6xAl4x1l1kBLcLkQlg3G2OlWPN1cIg721gpPWTdC8cM">
            <a:extLst>
              <a:ext uri="{FF2B5EF4-FFF2-40B4-BE49-F238E27FC236}">
                <a16:creationId xmlns:a16="http://schemas.microsoft.com/office/drawing/2014/main" id="{6D1DD36A-D3BA-4C92-90B4-73B47DC6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77" y="1327002"/>
            <a:ext cx="9261247" cy="25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33EB8-C909-D540-B0D5-18367FD0B939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Control class (read)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20971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033EB8-C909-D540-B0D5-18367FD0B939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Entity class (read)</a:t>
            </a:r>
            <a:endParaRPr lang="en-US" altLang="ko-KR" sz="2800" dirty="0"/>
          </a:p>
        </p:txBody>
      </p:sp>
      <p:pic>
        <p:nvPicPr>
          <p:cNvPr id="10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0F40AFBA-8710-6641-9837-CCCCC53EF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0" y="1578052"/>
            <a:ext cx="5895605" cy="46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3.googleusercontent.com/X_wGyplcABMPvQonScxeB4ARs8G2BtU_ST-ubUFrK6-_kDfRiNTVUz2B5ERPPaBL1-_QK28HuGFdfjsy3Nqhvjkw1ibEAIwAfuwgJXYLyYi_yZCNGMrE8z_Ib7CMlxQHwsMcVT0">
            <a:extLst>
              <a:ext uri="{FF2B5EF4-FFF2-40B4-BE49-F238E27FC236}">
                <a16:creationId xmlns:a16="http://schemas.microsoft.com/office/drawing/2014/main" id="{D5E14DBD-0DD2-584E-B790-DE580950B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 bwMode="auto">
          <a:xfrm>
            <a:off x="6201326" y="3207895"/>
            <a:ext cx="5831482" cy="101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11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 (create)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F91914-A72B-4150-80B1-ADFE1731F1DF}"/>
              </a:ext>
            </a:extLst>
          </p:cNvPr>
          <p:cNvGrpSpPr/>
          <p:nvPr/>
        </p:nvGrpSpPr>
        <p:grpSpPr>
          <a:xfrm>
            <a:off x="-8965" y="1155963"/>
            <a:ext cx="12192000" cy="5537087"/>
            <a:chOff x="0" y="1369497"/>
            <a:chExt cx="12209928" cy="5972597"/>
          </a:xfrm>
        </p:grpSpPr>
        <p:pic>
          <p:nvPicPr>
            <p:cNvPr id="11268" name="Picture 4" descr="https://lh6.googleusercontent.com/nOysodQNLJAAw-BJxsCOBmBopWIWA_V7ZAg54aYwVz-jqRNHARoyjUYVZ6hVyk0FY9-X_l21K6cdKz5Wbdl4odV0gbmCICyNKHd7w60seVLYSzb2RLxvJA0AXmp8z7vddFZ4JMI">
              <a:extLst>
                <a:ext uri="{FF2B5EF4-FFF2-40B4-BE49-F238E27FC236}">
                  <a16:creationId xmlns:a16="http://schemas.microsoft.com/office/drawing/2014/main" id="{ED367E31-14FA-4692-B047-9E8B26200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3"/>
            <a:stretch/>
          </p:blipFill>
          <p:spPr bwMode="auto">
            <a:xfrm>
              <a:off x="0" y="1369497"/>
              <a:ext cx="12209928" cy="508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https://lh3.googleusercontent.com/x90o9LX127oYBwqZ6Wu-msWoWMslKPpXChDhm7dw1_QB95lXlYRVfhIwmhabE7EnY8vHQOum-MwTIoep5ItuHO3SqRy1vghwCckMYulWrHakEnqhb1Hos-PBuHhBAt2fp5mf3II">
              <a:extLst>
                <a:ext uri="{FF2B5EF4-FFF2-40B4-BE49-F238E27FC236}">
                  <a16:creationId xmlns:a16="http://schemas.microsoft.com/office/drawing/2014/main" id="{1709853D-915C-4126-B994-5C1E869645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3"/>
            <a:stretch/>
          </p:blipFill>
          <p:spPr bwMode="auto">
            <a:xfrm>
              <a:off x="17929" y="2327934"/>
              <a:ext cx="12191999" cy="501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03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E91AB-9C5C-1F46-AC38-25010D93DEF1}"/>
              </a:ext>
            </a:extLst>
          </p:cNvPr>
          <p:cNvSpPr txBox="1"/>
          <p:nvPr/>
        </p:nvSpPr>
        <p:spPr>
          <a:xfrm>
            <a:off x="2240039" y="406916"/>
            <a:ext cx="55398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Boundary class (create)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C606-6B7C-9441-854E-5D932DB4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581150"/>
            <a:ext cx="6946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439653" y="1603340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Coding Guideline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076DA-BF4D-4B5B-8A5B-FC951A0B86DD}"/>
              </a:ext>
            </a:extLst>
          </p:cNvPr>
          <p:cNvSpPr txBox="1"/>
          <p:nvPr/>
        </p:nvSpPr>
        <p:spPr>
          <a:xfrm>
            <a:off x="4439653" y="3044214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Class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DA0C1-99A9-4F6E-B2FD-595A308C628F}"/>
              </a:ext>
            </a:extLst>
          </p:cNvPr>
          <p:cNvSpPr txBox="1"/>
          <p:nvPr/>
        </p:nvSpPr>
        <p:spPr>
          <a:xfrm>
            <a:off x="4439653" y="4485088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Table Design</a:t>
            </a: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6.googleusercontent.com/aYhd5TkfF6qYAIM8lawQNOkSh9Rc8OpcbvMSX-bBzKvU8DMOE7GfpdR0NSE-M6N6W0a7O7NSWOvQTPNnanBJzjjuflAuJ2V1Gla0Ug6nXrEjy4Rxlzdyx4zXeun7EXSyQ49cm6k">
            <a:extLst>
              <a:ext uri="{FF2B5EF4-FFF2-40B4-BE49-F238E27FC236}">
                <a16:creationId xmlns:a16="http://schemas.microsoft.com/office/drawing/2014/main" id="{70246584-49FA-4B07-BFD9-1502112F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9" y="1091116"/>
            <a:ext cx="7770043" cy="32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918983" y="4466821"/>
            <a:ext cx="10550273" cy="2213381"/>
            <a:chOff x="5322784" y="2668603"/>
            <a:chExt cx="5305605" cy="8833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322784" y="2679844"/>
              <a:ext cx="5305605" cy="8721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ym typeface="Wingdings" panose="05000000000000000000" pitchFamily="2" charset="2"/>
                </a:rPr>
                <a:t> </a:t>
              </a:r>
              <a:r>
                <a:rPr lang="ko-KR" altLang="en-US" sz="1600" dirty="0"/>
                <a:t>입력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id(</a:t>
              </a:r>
              <a:r>
                <a:rPr lang="en-US" altLang="ko-KR" sz="1600" dirty="0" err="1"/>
                <a:t>userID</a:t>
              </a:r>
              <a:r>
                <a:rPr lang="en-US" altLang="ko-KR" sz="1600" dirty="0"/>
                <a:t>), </a:t>
              </a:r>
              <a:r>
                <a:rPr lang="ko-KR" altLang="en-US" sz="1600" dirty="0"/>
                <a:t>화학약품의 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화학약품이 보관될 장소</a:t>
              </a:r>
              <a:r>
                <a:rPr lang="en-US" altLang="ko-KR" sz="1400" dirty="0"/>
                <a:t>(Chemical </a:t>
              </a:r>
              <a:r>
                <a:rPr lang="ko-KR" altLang="en-US" sz="1400" dirty="0"/>
                <a:t>클래스의 인스턴스로 자동 매핑</a:t>
              </a:r>
              <a:r>
                <a:rPr lang="en-US" altLang="ko-KR" sz="1400" dirty="0"/>
                <a:t>) </a:t>
              </a:r>
              <a:endParaRPr lang="ko-KR" altLang="en-US" sz="1600" dirty="0"/>
            </a:p>
            <a:p>
              <a:pPr marL="342900" indent="-342900" fontAlgn="base">
                <a:buFont typeface="+mj-lt"/>
                <a:buAutoNum type="arabicPeriod"/>
              </a:pPr>
              <a:endParaRPr lang="en-US" altLang="ko-KR" sz="800" dirty="0"/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Chemical </a:t>
              </a:r>
              <a:r>
                <a:rPr lang="ko-KR" altLang="en-US" sz="1600" dirty="0"/>
                <a:t>클래스의 </a:t>
              </a:r>
              <a:r>
                <a:rPr lang="en-US" altLang="ko-KR" sz="1600" dirty="0" err="1"/>
                <a:t>setPresentTime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현재 시간을 등록해준다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chemicalRepository</a:t>
              </a:r>
              <a:r>
                <a:rPr lang="ko-KR" altLang="en-US" sz="1600" dirty="0"/>
                <a:t>의 </a:t>
              </a:r>
              <a:r>
                <a:rPr lang="en-US" altLang="ko-KR" sz="1600" dirty="0"/>
                <a:t>save </a:t>
              </a:r>
              <a:r>
                <a:rPr lang="ko-KR" altLang="en-US" sz="1600" dirty="0"/>
                <a:t>메소드를 통해 화학 약품을 등록 해 주고</a:t>
              </a:r>
              <a:r>
                <a:rPr lang="en-US" altLang="ko-KR" sz="1600" dirty="0"/>
                <a:t>, primary key(id)</a:t>
              </a:r>
              <a:r>
                <a:rPr lang="ko-KR" altLang="en-US" sz="1600" dirty="0"/>
                <a:t>가 포함된 완전한 인스턴스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유저를 찾아주고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에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추가 해 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user</a:t>
              </a:r>
              <a:r>
                <a:rPr lang="ko-KR" altLang="en-US" sz="1600" dirty="0"/>
                <a:t>를 저장 해 주면</a:t>
              </a:r>
              <a:r>
                <a:rPr lang="en-US" altLang="ko-KR" sz="1600" dirty="0"/>
                <a:t>, user</a:t>
              </a:r>
              <a:r>
                <a:rPr lang="ko-KR" altLang="en-US" sz="1600" dirty="0"/>
                <a:t>와 </a:t>
              </a:r>
              <a:r>
                <a:rPr lang="en-US" altLang="ko-KR" sz="1600" dirty="0"/>
                <a:t>chemical </a:t>
              </a:r>
              <a:r>
                <a:rPr lang="ko-KR" altLang="en-US" sz="1600" dirty="0"/>
                <a:t>간의 </a:t>
              </a:r>
              <a:r>
                <a:rPr lang="ko-KR" altLang="en-US" sz="1600" dirty="0" err="1"/>
                <a:t>연간관계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또한 저장 된다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ko-KR" altLang="en-US" sz="1600" dirty="0" err="1"/>
                <a:t>리턴값은</a:t>
              </a:r>
              <a:r>
                <a:rPr lang="ko-KR" altLang="en-US" sz="1600" dirty="0"/>
                <a:t> 없다</a:t>
              </a:r>
              <a:r>
                <a:rPr lang="en-US" altLang="ko-KR" sz="1600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406491" y="2668603"/>
              <a:ext cx="508878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1CFAA5-01E7-B742-A0A4-88169950B880}"/>
              </a:ext>
            </a:extLst>
          </p:cNvPr>
          <p:cNvSpPr txBox="1"/>
          <p:nvPr/>
        </p:nvSpPr>
        <p:spPr>
          <a:xfrm>
            <a:off x="2240040" y="406916"/>
            <a:ext cx="57647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Control class (create)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73725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033EB8-C909-D540-B0D5-18367FD0B939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Code – Entity class (create)</a:t>
            </a:r>
            <a:endParaRPr lang="en-US" altLang="ko-KR" sz="2800" dirty="0"/>
          </a:p>
        </p:txBody>
      </p:sp>
      <p:pic>
        <p:nvPicPr>
          <p:cNvPr id="8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79F5F6E8-005F-4347-B0EA-CE03A32B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95CCAD36-6945-2946-A567-AEE4BEAA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653" y="1555722"/>
            <a:ext cx="5895605" cy="46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4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2. Class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86A41F-DD07-4341-A2D5-4A37F00DA822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Class Diagram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C696DC-7854-5249-8BE9-E8941F0FE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36" y="1031063"/>
            <a:ext cx="9241370" cy="58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5A3691-E9AE-B24A-85CD-CECDB59BB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68" y="1196040"/>
            <a:ext cx="9334500" cy="5346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가입 </a:t>
            </a:r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기기 예약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1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7728E1-86B6-4020-8FD1-25CBEF9C0403}"/>
              </a:ext>
            </a:extLst>
          </p:cNvPr>
          <p:cNvSpPr/>
          <p:nvPr/>
        </p:nvSpPr>
        <p:spPr>
          <a:xfrm>
            <a:off x="1393768" y="2404305"/>
            <a:ext cx="1519846" cy="25781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2A8D7C-DD1C-4F14-A8B7-D4E10BD51CC3}"/>
              </a:ext>
            </a:extLst>
          </p:cNvPr>
          <p:cNvSpPr/>
          <p:nvPr/>
        </p:nvSpPr>
        <p:spPr>
          <a:xfrm>
            <a:off x="8324289" y="5495926"/>
            <a:ext cx="1819836" cy="4758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1D795-1C16-4DE9-8D5B-BDF4340955E4}"/>
              </a:ext>
            </a:extLst>
          </p:cNvPr>
          <p:cNvSpPr txBox="1"/>
          <p:nvPr/>
        </p:nvSpPr>
        <p:spPr>
          <a:xfrm>
            <a:off x="5702110" y="6055007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기기 예약 시 사용 시간을 설정할 때 시작 시간과 종료 시간 입력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D85FDA9-283F-450B-8BAD-98EE0E677041}"/>
              </a:ext>
            </a:extLst>
          </p:cNvPr>
          <p:cNvCxnSpPr>
            <a:cxnSpLocks/>
          </p:cNvCxnSpPr>
          <p:nvPr/>
        </p:nvCxnSpPr>
        <p:spPr>
          <a:xfrm flipH="1">
            <a:off x="8188772" y="5971776"/>
            <a:ext cx="744632" cy="4430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A9B941-B0DA-4580-BE92-C9F6631D89D5}"/>
              </a:ext>
            </a:extLst>
          </p:cNvPr>
          <p:cNvSpPr txBox="1"/>
          <p:nvPr/>
        </p:nvSpPr>
        <p:spPr>
          <a:xfrm>
            <a:off x="82679" y="3147121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생성 시 입력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가입 시 비밀번호 확인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47B1596-0F55-4BD1-B7AE-46BD6402062D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393769" y="2670209"/>
            <a:ext cx="577906" cy="4769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154DB9-5C3E-4CE6-A163-0B6AE61F7547}"/>
              </a:ext>
            </a:extLst>
          </p:cNvPr>
          <p:cNvSpPr txBox="1"/>
          <p:nvPr/>
        </p:nvSpPr>
        <p:spPr>
          <a:xfrm>
            <a:off x="10348374" y="3048011"/>
            <a:ext cx="1622354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가입일에 따라 약품 노출 기간 다름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 질병 알림에 사용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687C887-0AE9-4162-A2B8-9A078A53D3E2}"/>
              </a:ext>
            </a:extLst>
          </p:cNvPr>
          <p:cNvCxnSpPr>
            <a:cxnSpLocks/>
          </p:cNvCxnSpPr>
          <p:nvPr/>
        </p:nvCxnSpPr>
        <p:spPr>
          <a:xfrm>
            <a:off x="9615191" y="2844875"/>
            <a:ext cx="723899" cy="356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F8D84FA-1D1C-430D-BE91-883A1E1A6343}"/>
              </a:ext>
            </a:extLst>
          </p:cNvPr>
          <p:cNvSpPr/>
          <p:nvPr/>
        </p:nvSpPr>
        <p:spPr>
          <a:xfrm>
            <a:off x="8153844" y="2566262"/>
            <a:ext cx="1990281" cy="29477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948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B27D21-9D9D-D243-903E-BD18DB25A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08" y="514530"/>
            <a:ext cx="7591452" cy="675330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 보관 장소 추천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D561A2-F566-46F4-A2CA-EE09E63876D9}"/>
              </a:ext>
            </a:extLst>
          </p:cNvPr>
          <p:cNvSpPr/>
          <p:nvPr/>
        </p:nvSpPr>
        <p:spPr>
          <a:xfrm>
            <a:off x="5805434" y="1452833"/>
            <a:ext cx="1044000" cy="147283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3EC308C-2101-4B71-84EB-EDA78246ADB1}"/>
              </a:ext>
            </a:extLst>
          </p:cNvPr>
          <p:cNvSpPr/>
          <p:nvPr/>
        </p:nvSpPr>
        <p:spPr>
          <a:xfrm>
            <a:off x="10228476" y="5158679"/>
            <a:ext cx="1368000" cy="283649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 </a:t>
            </a:r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BE6114-9000-42DA-9927-5418E80B433C}"/>
              </a:ext>
            </a:extLst>
          </p:cNvPr>
          <p:cNvSpPr/>
          <p:nvPr/>
        </p:nvSpPr>
        <p:spPr>
          <a:xfrm>
            <a:off x="5786384" y="1286500"/>
            <a:ext cx="1152000" cy="14728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2458EC-DDD6-47F1-99B9-FD31844A0C27}"/>
              </a:ext>
            </a:extLst>
          </p:cNvPr>
          <p:cNvSpPr/>
          <p:nvPr/>
        </p:nvSpPr>
        <p:spPr>
          <a:xfrm>
            <a:off x="10227634" y="4572745"/>
            <a:ext cx="1152000" cy="42852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853ADB2-D86C-4D01-BD83-06FDF9F42B61}"/>
              </a:ext>
            </a:extLst>
          </p:cNvPr>
          <p:cNvSpPr/>
          <p:nvPr/>
        </p:nvSpPr>
        <p:spPr>
          <a:xfrm>
            <a:off x="5786384" y="1758521"/>
            <a:ext cx="1181101" cy="288736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9142A96-C85C-46BA-904A-D2948CF1AD9A}"/>
              </a:ext>
            </a:extLst>
          </p:cNvPr>
          <p:cNvSpPr/>
          <p:nvPr/>
        </p:nvSpPr>
        <p:spPr>
          <a:xfrm>
            <a:off x="5790247" y="1600115"/>
            <a:ext cx="1296000" cy="147283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F0D3520-A547-4B80-BD95-FDF65D12CF04}"/>
              </a:ext>
            </a:extLst>
          </p:cNvPr>
          <p:cNvSpPr/>
          <p:nvPr/>
        </p:nvSpPr>
        <p:spPr>
          <a:xfrm>
            <a:off x="10227634" y="5442328"/>
            <a:ext cx="1440000" cy="147283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6A2F662-7A88-43D4-BB2E-30280D7F5F09}"/>
              </a:ext>
            </a:extLst>
          </p:cNvPr>
          <p:cNvSpPr/>
          <p:nvPr/>
        </p:nvSpPr>
        <p:spPr>
          <a:xfrm>
            <a:off x="10227634" y="5599740"/>
            <a:ext cx="1152000" cy="430931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92346A9-002B-4D96-A853-40D9C5621CF4}"/>
              </a:ext>
            </a:extLst>
          </p:cNvPr>
          <p:cNvSpPr/>
          <p:nvPr/>
        </p:nvSpPr>
        <p:spPr>
          <a:xfrm>
            <a:off x="298218" y="2860790"/>
            <a:ext cx="4607130" cy="844812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deliquescent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조해성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↓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(-1)</a:t>
            </a:r>
          </a:p>
          <a:p>
            <a:pPr algn="just"/>
            <a:endParaRPr lang="en-US" altLang="ko-KR" sz="300" b="1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efflorescence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풍해성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↑️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(+1)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1A6103E-5CE9-4DFD-9512-228CA0D6CD6B}"/>
              </a:ext>
            </a:extLst>
          </p:cNvPr>
          <p:cNvSpPr/>
          <p:nvPr/>
        </p:nvSpPr>
        <p:spPr>
          <a:xfrm>
            <a:off x="298218" y="3891185"/>
            <a:ext cx="4607130" cy="520861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 err="1">
                <a:solidFill>
                  <a:schemeClr val="tx1"/>
                </a:solidFill>
                <a:latin typeface="KoPub돋움체 Bold"/>
              </a:rPr>
              <a:t>photoReaction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광반응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illuminance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조도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AB42D2-10D0-488B-8B3E-B2B55FA57BA0}"/>
              </a:ext>
            </a:extLst>
          </p:cNvPr>
          <p:cNvSpPr/>
          <p:nvPr/>
        </p:nvSpPr>
        <p:spPr>
          <a:xfrm>
            <a:off x="300533" y="1614239"/>
            <a:ext cx="4607131" cy="106096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고체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(1)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</a:t>
            </a: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액체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(2)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기체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(3)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4EBFA2-069A-4F62-B32F-40FE397DDF51}"/>
              </a:ext>
            </a:extLst>
          </p:cNvPr>
          <p:cNvSpPr/>
          <p:nvPr/>
        </p:nvSpPr>
        <p:spPr>
          <a:xfrm>
            <a:off x="298218" y="4597628"/>
            <a:ext cx="4607131" cy="1292266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flammability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인화성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ignitability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발화성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oximeter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산소농도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</a:p>
          <a:p>
            <a:pPr algn="just"/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explosive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연소성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explosion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폭발방지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</a:t>
            </a:r>
          </a:p>
        </p:txBody>
      </p:sp>
    </p:spTree>
    <p:extLst>
      <p:ext uri="{BB962C8B-B14F-4D97-AF65-F5344CB8AC3E}">
        <p14:creationId xmlns:p14="http://schemas.microsoft.com/office/powerpoint/2010/main" val="2107914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BD1137-A412-AE43-BD17-C9456C701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34" y="283806"/>
            <a:ext cx="9193237" cy="629130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F28DE4-B770-4C12-B68F-D76E12BF256C}"/>
              </a:ext>
            </a:extLst>
          </p:cNvPr>
          <p:cNvSpPr txBox="1"/>
          <p:nvPr/>
        </p:nvSpPr>
        <p:spPr>
          <a:xfrm>
            <a:off x="973837" y="3014519"/>
            <a:ext cx="1984246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유효기간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CD1D6C-12FC-4572-BCEA-D2D5F2AA9984}"/>
              </a:ext>
            </a:extLst>
          </p:cNvPr>
          <p:cNvSpPr/>
          <p:nvPr/>
        </p:nvSpPr>
        <p:spPr>
          <a:xfrm>
            <a:off x="2691580" y="3073741"/>
            <a:ext cx="1162280" cy="2476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AB3EF1C-0717-486F-BC11-98398B708A52}"/>
              </a:ext>
            </a:extLst>
          </p:cNvPr>
          <p:cNvSpPr/>
          <p:nvPr/>
        </p:nvSpPr>
        <p:spPr>
          <a:xfrm>
            <a:off x="3493474" y="675123"/>
            <a:ext cx="2602526" cy="2379567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1E850-8E2C-4F76-A40B-6934997A1B15}"/>
              </a:ext>
            </a:extLst>
          </p:cNvPr>
          <p:cNvSpPr txBox="1"/>
          <p:nvPr/>
        </p:nvSpPr>
        <p:spPr>
          <a:xfrm>
            <a:off x="6579117" y="514570"/>
            <a:ext cx="122491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질병이 발생한 원인 재고 확인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7696D-065D-439B-B9F6-E96BEC831D6E}"/>
              </a:ext>
            </a:extLst>
          </p:cNvPr>
          <p:cNvCxnSpPr>
            <a:cxnSpLocks/>
          </p:cNvCxnSpPr>
          <p:nvPr/>
        </p:nvCxnSpPr>
        <p:spPr>
          <a:xfrm flipV="1">
            <a:off x="5731337" y="827525"/>
            <a:ext cx="872220" cy="24764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6D4CC1-CCF9-4EEA-A43D-312D6A8EEE9D}"/>
              </a:ext>
            </a:extLst>
          </p:cNvPr>
          <p:cNvSpPr txBox="1"/>
          <p:nvPr/>
        </p:nvSpPr>
        <p:spPr>
          <a:xfrm>
            <a:off x="7202102" y="5873527"/>
            <a:ext cx="3199197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 알림이 마지막으로 삭제된 기간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초기값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labEnrollDate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putDate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~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todayDate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4EEC723-7D52-4B92-9878-EBDF97D6F8EB}"/>
              </a:ext>
            </a:extLst>
          </p:cNvPr>
          <p:cNvSpPr/>
          <p:nvPr/>
        </p:nvSpPr>
        <p:spPr>
          <a:xfrm>
            <a:off x="6853207" y="4034657"/>
            <a:ext cx="1546489" cy="2476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CAA7B0-9839-4B87-B98D-13249F14701A}"/>
              </a:ext>
            </a:extLst>
          </p:cNvPr>
          <p:cNvCxnSpPr>
            <a:cxnSpLocks/>
          </p:cNvCxnSpPr>
          <p:nvPr/>
        </p:nvCxnSpPr>
        <p:spPr>
          <a:xfrm>
            <a:off x="7943850" y="4282299"/>
            <a:ext cx="455847" cy="15860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C3250E-D016-4D5C-8B08-61B168105C89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알림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사각형: 둥근 모서리 13">
            <a:extLst>
              <a:ext uri="{FF2B5EF4-FFF2-40B4-BE49-F238E27FC236}">
                <a16:creationId xmlns:a16="http://schemas.microsoft.com/office/drawing/2014/main" id="{AD1B0C2A-D4EB-9946-A657-518DCDDF32EC}"/>
              </a:ext>
            </a:extLst>
          </p:cNvPr>
          <p:cNvSpPr/>
          <p:nvPr/>
        </p:nvSpPr>
        <p:spPr>
          <a:xfrm>
            <a:off x="3910114" y="3162308"/>
            <a:ext cx="1162280" cy="2476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3" name="사각형: 둥근 모서리 13">
            <a:extLst>
              <a:ext uri="{FF2B5EF4-FFF2-40B4-BE49-F238E27FC236}">
                <a16:creationId xmlns:a16="http://schemas.microsoft.com/office/drawing/2014/main" id="{E8D8C737-E997-614B-8659-D45C571997D9}"/>
              </a:ext>
            </a:extLst>
          </p:cNvPr>
          <p:cNvSpPr/>
          <p:nvPr/>
        </p:nvSpPr>
        <p:spPr>
          <a:xfrm>
            <a:off x="6173297" y="4540068"/>
            <a:ext cx="1162280" cy="24764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0F4114-C14C-2848-90CD-EAF0E07FB58B}"/>
              </a:ext>
            </a:extLst>
          </p:cNvPr>
          <p:cNvSpPr txBox="1"/>
          <p:nvPr/>
        </p:nvSpPr>
        <p:spPr>
          <a:xfrm>
            <a:off x="3499131" y="3448051"/>
            <a:ext cx="1984246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 구매 촉구 알림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AF7BA2-1A70-754A-875E-2022F451CD13}"/>
              </a:ext>
            </a:extLst>
          </p:cNvPr>
          <p:cNvSpPr txBox="1"/>
          <p:nvPr/>
        </p:nvSpPr>
        <p:spPr>
          <a:xfrm>
            <a:off x="5762314" y="4898412"/>
            <a:ext cx="1984246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 알림</a:t>
            </a:r>
          </a:p>
        </p:txBody>
      </p:sp>
    </p:spTree>
    <p:extLst>
      <p:ext uri="{BB962C8B-B14F-4D97-AF65-F5344CB8AC3E}">
        <p14:creationId xmlns:p14="http://schemas.microsoft.com/office/powerpoint/2010/main" val="420073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3. Table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892169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 Table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58A826-23CB-994B-ADF5-3861903468A5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ER Diagram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D68B1B-4B98-F844-9788-0B6D08B9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94" y="1468597"/>
            <a:ext cx="9688611" cy="50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85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B16AB5-B6DF-4813-9DD0-D5CE52AE9A8D}"/>
              </a:ext>
            </a:extLst>
          </p:cNvPr>
          <p:cNvGrpSpPr/>
          <p:nvPr/>
        </p:nvGrpSpPr>
        <p:grpSpPr>
          <a:xfrm>
            <a:off x="3468669" y="2848282"/>
            <a:ext cx="5254663" cy="1161436"/>
            <a:chOff x="2850776" y="2537012"/>
            <a:chExt cx="5254663" cy="11614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27520B-595E-44EA-9870-5F8432471AF4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B1207E-2105-4BD4-8BB3-B2D4005B9F37}"/>
                </a:ext>
              </a:extLst>
            </p:cNvPr>
            <p:cNvSpPr txBox="1"/>
            <p:nvPr/>
          </p:nvSpPr>
          <p:spPr>
            <a:xfrm>
              <a:off x="3111425" y="2765195"/>
              <a:ext cx="4348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1. Coding Guideline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5833959-7577-47CE-9CD7-98D1BD896CCF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00738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D1F95D-208B-7E47-85ED-CAD4CFAD6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47" y="2350696"/>
            <a:ext cx="4120905" cy="21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D54E8B-319E-49A7-943F-3759933F4521}"/>
              </a:ext>
            </a:extLst>
          </p:cNvPr>
          <p:cNvSpPr/>
          <p:nvPr/>
        </p:nvSpPr>
        <p:spPr>
          <a:xfrm>
            <a:off x="2606780" y="1789112"/>
            <a:ext cx="645653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dirty="0"/>
              <a:t>시스템에서 사용되는 정보들은 </a:t>
            </a:r>
            <a:r>
              <a:rPr lang="en-US" altLang="ko-KR" dirty="0"/>
              <a:t>RDB</a:t>
            </a:r>
            <a:r>
              <a:rPr lang="ko-KR" altLang="en-US" dirty="0"/>
              <a:t>에 저장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dirty="0"/>
              <a:t>개발 환경은 </a:t>
            </a:r>
            <a:r>
              <a:rPr lang="en-US" altLang="ko-KR" dirty="0"/>
              <a:t>Java</a:t>
            </a:r>
            <a:r>
              <a:rPr lang="ko-KR" altLang="en-US" dirty="0"/>
              <a:t>언어 기반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dirty="0"/>
              <a:t>RDB</a:t>
            </a:r>
            <a:r>
              <a:rPr lang="ko-KR" altLang="en-US" dirty="0"/>
              <a:t>테이블은 </a:t>
            </a:r>
            <a:r>
              <a:rPr lang="en-US" altLang="ko-KR" dirty="0"/>
              <a:t>Java </a:t>
            </a:r>
            <a:r>
              <a:rPr lang="ko-KR" altLang="en-US" dirty="0"/>
              <a:t>언어로</a:t>
            </a:r>
            <a:r>
              <a:rPr lang="en-US" altLang="ko-KR" dirty="0"/>
              <a:t>(</a:t>
            </a:r>
            <a:r>
              <a:rPr lang="ko-KR" altLang="en-US" dirty="0"/>
              <a:t>객체지향적으로</a:t>
            </a:r>
            <a:r>
              <a:rPr lang="en-US" altLang="ko-KR" dirty="0"/>
              <a:t>) </a:t>
            </a:r>
            <a:r>
              <a:rPr lang="ko-KR" altLang="en-US" dirty="0"/>
              <a:t>접근하기 어렵다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4A6545-155F-4C4D-B8B0-8F055B990872}"/>
              </a:ext>
            </a:extLst>
          </p:cNvPr>
          <p:cNvGrpSpPr/>
          <p:nvPr/>
        </p:nvGrpSpPr>
        <p:grpSpPr>
          <a:xfrm>
            <a:off x="480418" y="4069510"/>
            <a:ext cx="5434561" cy="1473716"/>
            <a:chOff x="5203631" y="2171892"/>
            <a:chExt cx="5434561" cy="14737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BA296-443F-4319-84E5-DBF65D553DD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ORM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13C1E9-4FD7-4E11-8B62-51807DDAECF0}"/>
                </a:ext>
              </a:extLst>
            </p:cNvPr>
            <p:cNvSpPr/>
            <p:nvPr/>
          </p:nvSpPr>
          <p:spPr>
            <a:xfrm>
              <a:off x="5203632" y="2722278"/>
              <a:ext cx="54345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RDB </a:t>
              </a:r>
              <a:r>
                <a:rPr lang="ko-KR" altLang="en-US" dirty="0"/>
                <a:t>테이블을 객체지향적으로 사용하기 위한 기술</a:t>
              </a:r>
            </a:p>
            <a:p>
              <a:pPr fontAlgn="base"/>
              <a:r>
                <a:rPr lang="en-US" altLang="ko-KR" dirty="0"/>
                <a:t>ORM</a:t>
              </a:r>
              <a:r>
                <a:rPr lang="ko-KR" altLang="en-US" dirty="0"/>
                <a:t>을 사용하면 </a:t>
              </a:r>
              <a:r>
                <a:rPr lang="en-US" altLang="ko-KR" dirty="0"/>
                <a:t>RDB </a:t>
              </a:r>
              <a:r>
                <a:rPr lang="ko-KR" altLang="en-US" dirty="0"/>
                <a:t>테이블을 객체지향적으로 다룰 수 있게 됨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BAEB0C7-6296-4FA3-B706-394AF909B8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171391" y="4069510"/>
            <a:ext cx="5683624" cy="1196717"/>
            <a:chOff x="5203631" y="2171892"/>
            <a:chExt cx="5305606" cy="11967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259C25-744C-4A23-9E0A-A958231C6F8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JPA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dirty="0"/>
                <a:t>자바의 </a:t>
              </a:r>
              <a:r>
                <a:rPr lang="en-US" altLang="ko-KR" dirty="0"/>
                <a:t>ORM </a:t>
              </a:r>
              <a:r>
                <a:rPr lang="ko-KR" altLang="en-US" dirty="0"/>
                <a:t>구현체들에 대한 표준 인터페이스 </a:t>
              </a:r>
            </a:p>
            <a:p>
              <a:pPr fontAlgn="base"/>
              <a:r>
                <a:rPr lang="en-US" altLang="ko-KR" dirty="0"/>
                <a:t>@Entity</a:t>
              </a:r>
              <a:r>
                <a:rPr lang="ko-KR" altLang="en-US" dirty="0"/>
                <a:t>가 있는 클래스 </a:t>
              </a:r>
              <a:r>
                <a:rPr lang="en-US" altLang="ko-KR" dirty="0"/>
                <a:t>+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F0C0D5C-2EFE-4975-992B-B9F47EF9855D}"/>
              </a:ext>
            </a:extLst>
          </p:cNvPr>
          <p:cNvSpPr txBox="1"/>
          <p:nvPr/>
        </p:nvSpPr>
        <p:spPr>
          <a:xfrm>
            <a:off x="2340527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ORM, JPA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29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816929" y="1432234"/>
            <a:ext cx="5914186" cy="5770810"/>
            <a:chOff x="5295072" y="2542533"/>
            <a:chExt cx="5305605" cy="230312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95072" y="2542533"/>
              <a:ext cx="5305605" cy="2303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@Entity </a:t>
              </a:r>
              <a:r>
                <a:rPr lang="ko-KR" altLang="en-US" dirty="0" err="1"/>
                <a:t>어노테이션이</a:t>
              </a:r>
              <a:r>
                <a:rPr lang="ko-KR" altLang="en-US" dirty="0"/>
                <a:t> 적용된 클래스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JPA</a:t>
              </a:r>
              <a:r>
                <a:rPr lang="ko-KR" altLang="en-US" dirty="0"/>
                <a:t>가 관리하는 클래스</a:t>
              </a:r>
              <a:r>
                <a:rPr lang="en-US" altLang="ko-KR" dirty="0"/>
                <a:t> (</a:t>
              </a:r>
              <a:r>
                <a:rPr lang="ko-KR" altLang="en-US" dirty="0"/>
                <a:t>테이블과 매핑 될 클래스</a:t>
              </a:r>
              <a:r>
                <a:rPr lang="en-US" altLang="ko-KR" dirty="0"/>
                <a:t>)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@Table(name=“chemical”) : </a:t>
              </a:r>
            </a:p>
            <a:p>
              <a:pPr lvl="2" fontAlgn="base">
                <a:lnSpc>
                  <a:spcPct val="150000"/>
                </a:lnSpc>
              </a:pPr>
              <a:r>
                <a:rPr lang="ko-KR" altLang="en-US" dirty="0"/>
                <a:t>테이블 이름을 지정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NoArgsConstructor</a:t>
              </a:r>
              <a:r>
                <a:rPr lang="en-US" altLang="ko-KR" dirty="0"/>
                <a:t>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</a:t>
              </a:r>
              <a:r>
                <a:rPr lang="ko-KR" altLang="en-US" dirty="0"/>
                <a:t>디폴트 생성자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@Data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getter, setter </a:t>
              </a:r>
            </a:p>
            <a:p>
              <a:br>
                <a:rPr lang="ko-KR" altLang="en-US" dirty="0"/>
              </a:br>
              <a:r>
                <a:rPr lang="ko-KR" altLang="en-US" dirty="0"/>
                <a:t>이 클래스의 인스턴스 변수들과 일치하는 </a:t>
              </a:r>
              <a:r>
                <a:rPr lang="ko-KR" altLang="en-US" dirty="0" err="1"/>
                <a:t>어트리뷰트들로</a:t>
              </a:r>
              <a:r>
                <a:rPr lang="ko-KR" altLang="en-US" dirty="0"/>
                <a:t> 이루어진 데이터베이스 테이블이 자동으로 생성되고</a:t>
              </a:r>
              <a:r>
                <a:rPr lang="en-US" altLang="ko-KR" dirty="0"/>
                <a:t>, </a:t>
              </a:r>
              <a:r>
                <a:rPr lang="ko-KR" altLang="en-US" dirty="0"/>
                <a:t>이 클래스의 인스턴스 하나는 테이블의 </a:t>
              </a:r>
              <a:r>
                <a:rPr lang="ko-KR" altLang="en-US" dirty="0" err="1"/>
                <a:t>튜플</a:t>
              </a:r>
              <a:r>
                <a:rPr lang="ko-KR" altLang="en-US" dirty="0"/>
                <a:t> 하나와 </a:t>
              </a:r>
              <a:r>
                <a:rPr lang="ko-KR" altLang="en-US" dirty="0" err="1"/>
                <a:t>매핑된다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6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715000" y="1506072"/>
            <a:ext cx="5914186" cy="3704693"/>
            <a:chOff x="5203632" y="2572002"/>
            <a:chExt cx="5305605" cy="147853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328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@Id : PK</a:t>
              </a:r>
              <a:r>
                <a:rPr lang="ko-KR" altLang="en-US" dirty="0"/>
                <a:t>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GeneratedValue</a:t>
              </a:r>
              <a:r>
                <a:rPr lang="en-US" altLang="ko-KR" dirty="0"/>
                <a:t> : </a:t>
              </a:r>
              <a:r>
                <a:rPr lang="ko-KR" altLang="en-US" dirty="0"/>
                <a:t>키 자동 생성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@Column : DB </a:t>
              </a:r>
              <a:r>
                <a:rPr lang="ko-KR" altLang="en-US" dirty="0" err="1"/>
                <a:t>어트리뷰트</a:t>
              </a:r>
              <a:r>
                <a:rPr lang="ko-KR" altLang="en-US" dirty="0"/>
                <a:t> 하나와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name, place, </a:t>
              </a:r>
              <a:r>
                <a:rPr lang="en-US" altLang="ko-KR" dirty="0" err="1"/>
                <a:t>putDate</a:t>
              </a:r>
              <a:r>
                <a:rPr lang="ko-KR" altLang="en-US" dirty="0"/>
                <a:t>의 </a:t>
              </a:r>
              <a:r>
                <a:rPr lang="ko-KR" altLang="en-US" dirty="0" err="1"/>
                <a:t>어트리뷰트를</a:t>
              </a:r>
              <a:r>
                <a:rPr lang="ko-KR" altLang="en-US" dirty="0"/>
                <a:t> 가진 </a:t>
              </a:r>
              <a:r>
                <a:rPr lang="en-US" altLang="ko-KR" dirty="0"/>
                <a:t>chemical</a:t>
              </a:r>
              <a:r>
                <a:rPr lang="ko-KR" altLang="en-US" dirty="0"/>
                <a:t>이라는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90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C528C42B-E620-44C1-957B-49916E32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2"/>
            <a:ext cx="5003356" cy="49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580094" y="1506071"/>
            <a:ext cx="4818529" cy="3851016"/>
            <a:chOff x="5203632" y="2572002"/>
            <a:chExt cx="5305605" cy="19063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756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email, name, password</a:t>
              </a:r>
              <a:r>
                <a:rPr lang="ko-KR" altLang="en-US" dirty="0"/>
                <a:t>라는 컬럼을 가진 </a:t>
              </a:r>
              <a:r>
                <a:rPr lang="en-US" altLang="ko-KR" dirty="0"/>
                <a:t>user</a:t>
              </a:r>
              <a:r>
                <a:rPr lang="ko-KR" altLang="en-US" dirty="0"/>
                <a:t>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ManyToMany</a:t>
              </a:r>
              <a:r>
                <a:rPr lang="en-US" altLang="ko-KR" dirty="0"/>
                <a:t> or @</a:t>
              </a:r>
              <a:r>
                <a:rPr lang="en-US" altLang="ko-KR" dirty="0" err="1"/>
                <a:t>OneToMany</a:t>
              </a:r>
              <a:r>
                <a:rPr lang="en-US" altLang="ko-KR" dirty="0"/>
                <a:t>  : </a:t>
              </a:r>
              <a:r>
                <a:rPr lang="ko-KR" altLang="en-US" dirty="0"/>
                <a:t>테이블 간의 </a:t>
              </a:r>
              <a:r>
                <a:rPr lang="ko-KR" altLang="en-US" dirty="0" err="1"/>
                <a:t>릴레이션십</a:t>
              </a:r>
              <a:r>
                <a:rPr lang="ko-KR" altLang="en-US" dirty="0"/>
                <a:t> 매핑</a:t>
              </a:r>
              <a:r>
                <a:rPr lang="en-US" altLang="ko-KR" dirty="0"/>
                <a:t>. 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와 </a:t>
              </a:r>
              <a:r>
                <a:rPr lang="en-US" altLang="ko-KR" dirty="0"/>
                <a:t>chemical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를 이용한 연결 테이블이 생성 되고 </a:t>
              </a:r>
              <a:r>
                <a:rPr lang="en-US" altLang="ko-KR" dirty="0"/>
                <a:t>many to many </a:t>
              </a:r>
              <a:r>
                <a:rPr lang="ko-KR" altLang="en-US" dirty="0"/>
                <a:t>관계가 설정된다</a:t>
              </a:r>
              <a:r>
                <a:rPr lang="en-US" altLang="ko-KR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052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A498C0F4-307E-47E3-B2B0-951A0F0E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2" y="1428150"/>
            <a:ext cx="6206212" cy="49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2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3"/>
            <a:ext cx="5372833" cy="3996735"/>
            <a:chOff x="5245242" y="2572002"/>
            <a:chExt cx="5305605" cy="15950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581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인터페이스를 이용해 데이터베이스의 </a:t>
              </a:r>
              <a:r>
                <a:rPr lang="en-US" altLang="ko-KR" dirty="0"/>
                <a:t>CRUD </a:t>
              </a:r>
              <a:r>
                <a:rPr lang="ko-KR" altLang="en-US" dirty="0"/>
                <a:t>연산을 간편하게 수행 가능하다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각 </a:t>
              </a:r>
              <a:r>
                <a:rPr lang="en-US" altLang="ko-KR" dirty="0"/>
                <a:t>@Entity</a:t>
              </a:r>
              <a:r>
                <a:rPr lang="ko-KR" altLang="en-US" dirty="0"/>
                <a:t>가 있는 클래스 마다 </a:t>
              </a:r>
              <a:r>
                <a:rPr lang="en-US" altLang="ko-KR" b="1" dirty="0" err="1"/>
                <a:t>CrudRepository</a:t>
              </a:r>
              <a:r>
                <a:rPr lang="ko-KR" altLang="en-US" b="1" dirty="0"/>
                <a:t>를 상속받는 하나의 인터페이스</a:t>
              </a:r>
              <a:r>
                <a:rPr lang="ko-KR" altLang="en-US" dirty="0"/>
                <a:t>를 만들어 주면 되며</a:t>
              </a:r>
              <a:r>
                <a:rPr lang="en-US" altLang="ko-KR" dirty="0"/>
                <a:t>, </a:t>
              </a:r>
              <a:r>
                <a:rPr lang="ko-KR" altLang="en-US" dirty="0"/>
                <a:t>각 테이블의 모든 연산은 해당 테이블의 인터페이스를 통해 이용하면 된다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save, delete</a:t>
              </a:r>
              <a:r>
                <a:rPr lang="ko-KR" altLang="en-US" dirty="0"/>
                <a:t>와 같은 메소드는 이미 정의되어 있으므로</a:t>
              </a:r>
              <a:r>
                <a:rPr lang="en-US" altLang="ko-KR" dirty="0"/>
                <a:t>, </a:t>
              </a:r>
              <a:r>
                <a:rPr lang="ko-KR" altLang="en-US" dirty="0"/>
                <a:t>바로 사용 가능하다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28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2121</Words>
  <Application>Microsoft Macintosh PowerPoint</Application>
  <PresentationFormat>와이드스크린</PresentationFormat>
  <Paragraphs>266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Arial</vt:lpstr>
      <vt:lpstr>맑은 고딕</vt:lpstr>
      <vt:lpstr>KoPub돋움체 Light</vt:lpstr>
      <vt:lpstr>KoPub돋움체 Bold</vt:lpstr>
      <vt:lpstr>KoPub돋움체 Medium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정영모</cp:lastModifiedBy>
  <cp:revision>122</cp:revision>
  <dcterms:created xsi:type="dcterms:W3CDTF">2017-11-16T00:50:54Z</dcterms:created>
  <dcterms:modified xsi:type="dcterms:W3CDTF">2019-12-08T21:41:15Z</dcterms:modified>
</cp:coreProperties>
</file>